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91" r:id="rId23"/>
    <p:sldId id="292" r:id="rId24"/>
    <p:sldId id="293" r:id="rId25"/>
    <p:sldId id="294" r:id="rId26"/>
    <p:sldId id="281" r:id="rId27"/>
    <p:sldId id="283" r:id="rId28"/>
    <p:sldId id="282" r:id="rId29"/>
    <p:sldId id="284" r:id="rId30"/>
    <p:sldId id="295" r:id="rId31"/>
    <p:sldId id="296" r:id="rId32"/>
    <p:sldId id="297" r:id="rId33"/>
    <p:sldId id="299" r:id="rId34"/>
    <p:sldId id="29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63E7C-A902-4CE6-BF41-AB5CFC2B630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19B22-7635-44BA-97CA-00AB068CC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04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4.wmf"/><Relationship Id="rId10" Type="http://schemas.openxmlformats.org/officeDocument/2006/relationships/oleObject" Target="../embeddings/oleObject7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5300" dirty="0" smtClean="0">
                <a:latin typeface="Times New Roman"/>
                <a:ea typeface="TimesNewRoman"/>
              </a:rPr>
              <a:t>Аналитические возможности отчета о движении денежных средств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748464" cy="3289920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понятия, связанные с движением денежных потоков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 денежных потоков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Прямой метод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Косвенный метод анализа денежных средств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Коэффициентный метод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99592" y="1052736"/>
            <a:ext cx="795637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    По направлению: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3.1.      Положительный денежный поток;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3.2.      Отрицательный денежный поток.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   По уровню оптимальности: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4.1.      Избыточный денежный поток;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4.2.     Дефицитный денежный поток.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   По времени: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5.1.      Ретроспективный (отчетный) денежный поток;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5.2.      Оперативный денежный поток;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5.3.      Планируемый денежный поток.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67544" y="1084094"/>
            <a:ext cx="867645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  По моменту оценки стоимости денежных средств: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6.1.      Настоящая стоимость денежного потока;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6.2.      Будущая стоимость денежного потока.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  По характеру формирования: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7.1.      Периодический (регулярный) денежный поток;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7.2.      Эпизодический (дискретный) денежный поток.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  По временным интервалам: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8.1.     Денежный поток с равномерными временными интервалами;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8.2.     Денежный поток с неравномерными временными интервалами.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95536" y="395372"/>
            <a:ext cx="849694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Прямой метод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Прямой метод анализа движения денежных средств заключается в рассмотрении данных о положительных и отрицательных денежных потоках организации, сформированных на основе кассового метода путем включения в отчет хозяйственных оборотов, связанных с денежными операциями. Этот метод основан на сравнении показателей, содержащихся в отчете «О движении денежных средств», исчислении и оценке необходимых величин (абсолютных и относительных отклонений, темпов роста и прироста, удельного веса отдельных показателей (элементов) притока и оттока денежных средств в общем объеме положительных и отрицательных денежных потоков) за отчетный период, а также оценке динамики исследуемых показателей.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23528" y="1012086"/>
            <a:ext cx="849694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Показатели, характеризующие отдельные элементы положительных денежных потоков, объединяются в три группы. В первую группу включены показатели денежных поступлений, непосредственно участвующих в формировании финансового результата от основной деятельности организации. В состав второй группы вошли показатели денежных поступлений, участвующих в формировании финансовых результат лишь косвенно (кредиты, займы и прочие заемные средства, полученные организацией на возвратной основе). Третья группа показателей включает поступления денежных средств в виде доходов от финансовых,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внереализационных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операций, а также доходов от продажи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внеоборотных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активов.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36022"/>
            <a:ext cx="84969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Показатели, отражающие структуру отрицательных денежных потоков, объединены в группы исходя из их экономического содержания и сущности хозяйственных операций, связанных с оттоком денежных средств. Значительное внимание в процессе анализа денежных потоков должно быть уделено анализу равномерности распределения объемов притока и оттока денежных средств по отдельным временным промежуткам. Это позволит выявить характер колебаний абсолютных и относительных величин денежных потоков под воздействием различных факторов, в частности сезонности производства и реализации, определить максимальные значения так называемых «пиков» отклонений от средних величин, а также разработать предложения по сглаживанию колебаний.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23528" y="120550"/>
            <a:ext cx="849694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характеристики равномерности распределения денежных потоков необходимо воспользоваться относительными величинами коэффициентов равномерности. Коэффициент равномерности характеризует относительную величину среднеквадратических отклонений фактических значений показателей от их среднеарифметического значения и рассчитывается по формуле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0" y="885825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85825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0" y="1104900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Формула" r:id="rId5" imgW="114151" imgH="215619" progId="Equation.3">
                  <p:embed/>
                </p:oleObj>
              </mc:Choice>
              <mc:Fallback>
                <p:oleObj name="Формула" r:id="rId5" imgW="114151" imgH="21561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04900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0" y="885825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Формула" r:id="rId6" imgW="114151" imgH="215619" progId="Equation.3">
                  <p:embed/>
                </p:oleObj>
              </mc:Choice>
              <mc:Fallback>
                <p:oleObj name="Формула" r:id="rId6" imgW="114151" imgH="215619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85825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0" y="1104900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1" name="Формула" r:id="rId7" imgW="114151" imgH="215619" progId="Equation.3">
                  <p:embed/>
                </p:oleObj>
              </mc:Choice>
              <mc:Fallback>
                <p:oleObj name="Формула" r:id="rId7" imgW="114151" imgH="21561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04900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683568" y="2132856"/>
            <a:ext cx="2520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=1-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0" y="885825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Формула" r:id="rId8" imgW="114151" imgH="215619" progId="Equation.3">
                  <p:embed/>
                </p:oleObj>
              </mc:Choice>
              <mc:Fallback>
                <p:oleObj name="Формула" r:id="rId8" imgW="114151" imgH="215619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85825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0" y="1104900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Формула" r:id="rId9" imgW="114151" imgH="215619" progId="Equation.3">
                  <p:embed/>
                </p:oleObj>
              </mc:Choice>
              <mc:Fallback>
                <p:oleObj name="Формула" r:id="rId9" imgW="114151" imgH="21561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04900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395536" y="3068960"/>
          <a:ext cx="403920" cy="37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Формула" r:id="rId10" imgW="152334" imgH="139639" progId="Equation.3">
                  <p:embed/>
                </p:oleObj>
              </mc:Choice>
              <mc:Fallback>
                <p:oleObj name="Формула" r:id="rId10" imgW="152334" imgH="13963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068960"/>
                        <a:ext cx="403920" cy="37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2411760" y="3717032"/>
          <a:ext cx="2232248" cy="1294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Формула" r:id="rId12" imgW="1129810" imgH="660113" progId="Equation.3">
                  <p:embed/>
                </p:oleObj>
              </mc:Choice>
              <mc:Fallback>
                <p:oleObj name="Формула" r:id="rId12" imgW="1129810" imgH="660113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717032"/>
                        <a:ext cx="2232248" cy="12943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0" y="5517232"/>
          <a:ext cx="50405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Формула" r:id="rId14" imgW="126780" imgH="215526" progId="Equation.3">
                  <p:embed/>
                </p:oleObj>
              </mc:Choice>
              <mc:Fallback>
                <p:oleObj name="Формула" r:id="rId14" imgW="126780" imgH="215526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517232"/>
                        <a:ext cx="504056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323528" y="2564904"/>
            <a:ext cx="7524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899592" y="2996952"/>
            <a:ext cx="824440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среднеквадратическое отклонение фактических значений показателей от их среднеарифметического значения; рассчитывается по формуле.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0" y="4869160"/>
            <a:ext cx="87484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фактическое значение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-го показателя совокупности данных;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323528" y="5517232"/>
            <a:ext cx="86044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среднеарифметическое значение фактических показателей со­вокупности данных;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количество показателей, принимаемых в расчет.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27" name="Object 27"/>
          <p:cNvGraphicFramePr>
            <a:graphicFrameLocks noChangeAspect="1"/>
          </p:cNvGraphicFramePr>
          <p:nvPr/>
        </p:nvGraphicFramePr>
        <p:xfrm>
          <a:off x="2483768" y="1844824"/>
          <a:ext cx="504056" cy="907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Формула" r:id="rId16" imgW="241195" imgH="431613" progId="Equation.3">
                  <p:embed/>
                </p:oleObj>
              </mc:Choice>
              <mc:Fallback>
                <p:oleObj name="Формула" r:id="rId16" imgW="241195" imgH="431613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844824"/>
                        <a:ext cx="504056" cy="9073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67544" y="384964"/>
            <a:ext cx="79928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качестве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значений показателей могут быть использованы как абсолютные величины притоков и оттоков денежных средств по кварталам (месяцам, декадам), в тыс. руб., так и квартальные показатели удельных весов притока и оттока денежных средств.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07340"/>
            <a:ext cx="864096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Прямой метод анализа денежных потоков имеет один весьма существенный недостаток: он не позволяет проанализировать влияние различных факторов на изменение остатка денежных средств во взаимосвязи с изменением показателей, формирующих финансовые результаты деятельности организации. С этой целью используется косвенный метод формирования отчета «О движении денежных средств» и его анализа. Если рассуждать теоретически, то чистая прибыль организации за отчетный период должна соответствовать величине прироста остатка денежных средств. Однако различие методов расчета данных показателей в практике ведения бухгалтерского учета и составления отчетности: чистой прибыли — методом начисления, а остатка денежных средств — кассовым методом, приводит к их значительному отличию друг от друга. В связи с этим необходимо проведение ряда корректировок, в результате которых величина чистой прибыли отчетного периода становится равной приросту денежных средств.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67544" y="724054"/>
            <a:ext cx="835292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Косвенный метод анализа денежных средств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Такие корректировки условно подразделяются на три группы по характеру хозяйственных операций: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Корректировки, связанные с несовпадением времени отражения доходов и расходов в бухгалтерском учете с притоком и оттоком денежных средств по этим операциям.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Примером таких операций является отражение в учете выручки от продажи товаров, продукции (работ, услуг) с предоставлением покупателям отсрочки платежа.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51520" y="692696"/>
            <a:ext cx="85689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данном случае в учете отражается сумма выручки (исключение составляют лишь объекты малого предпринимательства, предусматривающие в учетной политике учет выручки кассовым методом), однако соответствующего притока денежных средств в данном отчетном периоде может не произойти. Следовательно, необходимо произвести корректировку показателя чистой прибыли в сторону ее уменьшения на сумму роста остатков дебиторской задолженности. И наоборот, при увеличении суммы полученных авансов в виде предоплаты за будущие поставки товаров, продукции (работ, услуг) необходимо увеличить на эту сумму величину чистой прибыли отчетного периода.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-188369"/>
            <a:ext cx="9144000" cy="612475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270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306388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понятия, связанные с движением денежных потоков</a:t>
            </a:r>
          </a:p>
          <a:p>
            <a:pPr marL="0" marR="0" lvl="0" indent="4270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06388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27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Исследование управления денежными потоками является новым направлением для российского финансового менеджмента. В западных корпорациях управление потоками денежной наличности  один из ключевых объектов деятельности главного финансового менеджера (директора).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270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оценки результатов деятельности предприятий наиболее важное значение имеют три показателя: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270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6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выручка от продажи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товаров (продукции, работ, услуг);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270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6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прибыль;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270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6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поток денежных средств.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95536" y="908720"/>
            <a:ext cx="813690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Корректировки, связанные с хозяйственными операциями, не оказывающими непосредственного влияния на расчет показателя чистой прибыли, но вызывающими движение денежных средств.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частности, оплата закупок сырья, материалов и т.п. и адекват­ный этому рост остатков материальных оборотных активов в анализируемом периоде вызывает необходимость корректировок величины чистой прибыли. При росте остатков материальных оборотных активов сумму чистой прибыли следует уменьшить на эту величину, а при снижении — увеличить. Другим примером данной группы корректировок могут служить хозяйственные операции, вызывающие изменение краткосрочных и долгосрочных обязательств организации. Так, приток или отток денежных средств в связи с привлечением или возвратом заемных средств (кредитов, займов) не вызывает аналогичного изменения финансового результата. Поэтому при изменении остатков соответствующих счетов сумма чистой прибыли отчетного периода также подлежит корректировке: с их ростом прибыль должна быть увеличена, с уменьшением — уменьшена.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51520" y="1268760"/>
            <a:ext cx="86764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Корректировки, связанные с операциями, оказывающими непосредственное влияние на расчет показателя прибыли, но не вызывающими движения, денежных средств.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Примером такой операции является начисление амортизации основных средств, нематериальных активов, малоценных и быстроизнашивающихся предметов. Величина чистой прибыли должна быть скорректирована в сторону увеличения на сумму начисленной амортизации за отчетный период.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Корректировки суммы чистой прибыли проводятся по видам деятельности организации (текущей, инвестиционной, финансовой). Формулы для данных расчетов за анализируемый период имеют следующий вид.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 текущей деятельности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ДП'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=Р'+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ДЗ +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+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КЗ,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ДП'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сумма чистого денежного потока организации по текущей деятельности;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Р'    — сумма чистой прибыли;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— сумма амортизации основных средств;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сумма амортизации нематериальных активов;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ДЗ — прирост (снижение) суммы дебиторской задолженности;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   — прирост (снижение) суммы запасов материальных оборотных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активов;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КЗ — прирост (снижение) суммы кредиторской задолженности.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 инвестиционной деятельности: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ДП'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 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+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ДФИ +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</a:rPr>
              <a:t>ид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НКС,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ДП'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сумма чистого денежного потока организации по инвестиционной деятельности;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 — превышение (снижение) суммы поступления основных средств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над суммой их выбытия;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— превышение (снижение) суммы поступления нематериаль­ных активов над суммой их выбытия;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ДФИ — превышение (снижение) суммы реализации долгосрочных финансовых  инструментов  инвестиционного  портфеля над суммой их приобретения; </a:t>
            </a:r>
          </a:p>
          <a:p>
            <a:pPr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— сумма дивидендов (процентов), полученных по долгосрочным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финансовым вложениям; </a:t>
            </a:r>
          </a:p>
          <a:p>
            <a:pPr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</a:rPr>
              <a:t>ид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— сумма процентов, выплаченных в связи с инвестиционной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деятельностью;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НКС — сумма прироста незавершенного капитального строительства.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820472" cy="56494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По финансовой деятельности: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ДП'</a:t>
            </a:r>
            <a:r>
              <a:rPr lang="ru-RU" sz="2200" baseline="-25000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СК +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ДЗК 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КЗК+ ЦФ +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Д,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ДП'</a:t>
            </a:r>
            <a:r>
              <a:rPr lang="ru-RU" sz="2200" baseline="-25000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— сумма чистого денежного потока по финансовой деятель­ности;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СК      — сумма превышения (снижения) собственного капитала;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ДЗК — превышение (снижение) суммы дополнительно привлеченных долгосрочных займов (кредитов) над суммой их погашения;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ККЗ — превышение (снижение) суммы дополнительно привлеченных краткосрочных займов, кредитов над суммой их погашения;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ЦФ — сумма средств, поступивших в порядке целевого финан­сирования;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 — превышение (снижение) сумм дивидендов (процентов), полученных в связи с осуществлением финансовой деятельности над уплаченными.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147248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процессе осуществления корректировок финансового результата его величина преобразуется в величину изменения остатка денежных средств за анализируемый период, т.е. в конечном счете должно быть достигнуто равенство: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Р'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скр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ДС,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Р'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скр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скорректированная сумма чистой прибыли за анализируе­мый период;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ДС — приращение остатков денежных средств за анализируемый период.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23528" y="386081"/>
            <a:ext cx="860444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проведения расчетов необходимо воспользоваться данными оборотной ведомости по счетам бухгалтерского учета, а также отдельными аналитическими записями.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Корректировочные процедуры затрагивают подавляющую часть балансовых счетов, причем расчеты должны производиться исходя из предлагаемого общего правила: чтобы достичь соответствия между суммой прироста остатков денежных средств и скорректированной суммой чистой прибыли, необходимо чистую прибыль увеличивать на сумму приращения капитала (собственных и заемных источ­ников средств) и уменьшать на сумму приращения активов (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оборотных). Причем следует учесть, что сумма приращения может быть как положительной, так и отрицательной величиной.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23528" y="1196752"/>
            <a:ext cx="84604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Основываясь на результатах прямого и косвенного анализа движения денежных средств, руководство организации может корректировать свою финансовую политику в отношениях с дебиторами и кредиторами, принимать решения по формированию необходимых объемов производственных запасов, созданию резервов, реинвестированию прибыли, ее распределению и потреблению с учетом имеющихся финансовых возможностей и уровня обеспеченности денежными ресурсами.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251520" y="580038"/>
            <a:ext cx="860444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Коэффициентный метод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Коэффициентный анализ является неотъемлемой частью анализа денежных потоков. С его помощью изучаются уровни и их отклонения от плановых и базисных значений различных относительных показателей, характеризующих денежные потоки, а также рассчитываются коэффициенты эффективности использования денежных средств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39552" y="1124744"/>
            <a:ext cx="82809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Важным моментом в коэффициентном методе анализа является изучение динамики различных коэффициентов, позволяющее установить положительные и отрицательные тенденции, отражающие качество управления денежными потоками организации, а также разработать необходимые мероприятия для внесения соответствующих коррективов по оптимизации управленческих решений в процессе осуществления хозяйственной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170637"/>
            <a:ext cx="882047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4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Абсолютная величина этих показателей и динамика их изменения  течение года характеризует эффективность работы организации. Однако, в условиях хронических неплатежей в народном хозяйстве России первостепенное значение приобретает поток денежных средств, поступающих организации от различных видов деятельности.</a:t>
            </a:r>
          </a:p>
          <a:p>
            <a:pPr marL="0" marR="0" lvl="0" indent="434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В случае превышения поступлений денежных средств над платежами организация получает конкурентные преимущества, необходимые для текущего и перспективного развития. В процессе производственно-торговой деятельности каждая организация обязана учитывать два обстоятельства: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8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одной стороны, для поддержания текущей платежеспособности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наличие достаточного объема денежных средств;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8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другой, всегда есть возможность получить дополнительную прибыль на вложения этих средств.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33467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Одним из важнейших показателей, определяющих достаточ­ность создаваемого организацией чистого денежного потока с учетом финансируемых потребностей, является коэффициент достаточности чистого денежного потока, который рассчитывается по формуле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/>
                <a:ea typeface="Times New Roman"/>
              </a:rPr>
              <a:t>К</a:t>
            </a:r>
            <a:r>
              <a:rPr lang="ru-RU" sz="2000" baseline="-25000" dirty="0" smtClean="0">
                <a:latin typeface="Times New Roman"/>
                <a:ea typeface="Times New Roman"/>
              </a:rPr>
              <a:t>ДДП</a:t>
            </a:r>
            <a:r>
              <a:rPr lang="ru-RU" sz="2000" dirty="0" smtClean="0">
                <a:latin typeface="Times New Roman"/>
                <a:ea typeface="Times New Roman"/>
              </a:rPr>
              <a:t>=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К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ДДП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коэффициент достаточности чистого денежного потока в ана­лизируемом периоде;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ДП' — чистый денежный поток за анализируемый период, тыс. руб.;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ЗК    — выплаты по долго- и краткосрочным кредитам и займам за анализируемый период, тыс. руб.;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   — прирост остатков материальных оборотных активов за ана­лизируемый период, тыс. руб.;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Д'      — дивиденды, выплаченные собственникам организации за анализируемый период, тыс. руб.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1403648" y="2348880"/>
          <a:ext cx="1194488" cy="563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Формула" r:id="rId3" imgW="888840" imgH="419040" progId="Equation.3">
                  <p:embed/>
                </p:oleObj>
              </mc:Choice>
              <mc:Fallback>
                <p:oleObj name="Формула" r:id="rId3" imgW="88884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348880"/>
                        <a:ext cx="1194488" cy="563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качестве обобщающего показателя предлагается использо­вать коэффициент эффективности денежных потоков, который оп­ределяется по формуле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ЭДП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К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ЭДП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коэффициент эффективности денежных потоков в анализи­руемом периоде;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ДП' — чистый денежный поток за анализируемый период, тыс. руб.;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ДП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отток денежных средств за анализируемый период, тыс. руб.</a:t>
            </a:r>
          </a:p>
          <a:p>
            <a:endParaRPr lang="ru-RU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684" y="1412776"/>
            <a:ext cx="792088" cy="91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Одним из частных показателей эффективности является ко­эффициент реинвестирования денежных потоков организации, ис­числяемый по формуле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реин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реин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коэффициент реинвестирования чистого денежного потока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анализируемом периоде;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дивиденды, выплаченные собственникам организации за ана­лизируемый период, тыс. руб.;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прирост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активов, связанный с произведен­ными организацией затратами за анализируемый период, тыс. руб.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348880"/>
            <a:ext cx="1328156" cy="84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919628"/>
            <a:ext cx="9144000" cy="39087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270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06388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оценки синхронности формирования различных видов денежных потоков рассчитываются коэффициенты ликвидности денежного потока по отдельным временным интервалам (месяц, квартал) внутри рассматриваемого периода (года)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формуле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лдп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лдп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коэффициент ликвидности денежного потока в анализируемом периоде;</a:t>
            </a:r>
          </a:p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ДС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приращение остатков денежных средств за анализируемый пе­риод, тыс. руб.;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ДП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отток денежных средств за анализируемый период, тыс. руб.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33" y="2874009"/>
            <a:ext cx="1224136" cy="67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5630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1183330"/>
            <a:ext cx="8748464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эффективности использования денежных средств про­изводится также с помощью различных коэффициентов рента­бельности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где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—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коэффициент рентабельности положительного денежного по­тока в анализируемом периоде;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Р'    — чистая прибыль, полученная за анализируемый период, тыс. руб.;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ДП</a:t>
            </a:r>
            <a:r>
              <a:rPr lang="ru-RU" sz="2800" baseline="-25000" dirty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— положительный денежный поток за анализируемый период, тыс. руб.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734" y="2434928"/>
            <a:ext cx="1935274" cy="103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30" y="3304124"/>
            <a:ext cx="4670349" cy="590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56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51520" y="332656"/>
            <a:ext cx="864096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0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1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Определим наиболее важные понятия, характеризующие финансово-хозяйственную деятельность организации.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1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Выручка от продажи товаров (продукции, работ, услуг) — учетный доход от обычной и иных видов деятельности за данный период в денежной форме, отраженный в кредите соответствующих счетов.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1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Прибыль — разность между учетными доходами и начисленными расходами на производство и сбыт продукции.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1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3.Приток денежных средств осуществляется за счет выручки от продажи товаров (продукции, работ, услуг), увеличения уставного капитала путем дополнительной эмиссии акций, полученных кредитов и займов, средств от выпуска корпоративных акций, целевого финансирования и поступлений и др.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1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Отток денежной наличности возникает вследствие: покрытия текущих (эксплуатационных) затрат, инвестиционных расходов; платежей в бюджет и внебюджетные фонды; выплат дивидендов и процентов владельцам эмиссионных ценных бумаг, комиссион­ного вознаграждения посредникам и т. 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1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Чистый приток денежных средств (резерв денежной наличности) — разница между всеми поступлениями и отчислениями денежных средств.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95536" y="323364"/>
            <a:ext cx="835292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270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Принципиальные различия между суммой полученной прибыли и величиной денежных средств заключаются в следующем.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34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Прибыль выражает чистый доход, полученный организацией за определенное время (квартал, год), что не совпадает с реальным поступлением денежных средств. Она признается после совершения продажи, а не после поступления денежных средств (данный порядок предусматривается в учетной политике организации). При расчете прибыли затраты на производство продукции признаются после ее реализации, а не в момент продажи. Денежный поток выражает движение всех денежных средств, которые не учитываются при расчете прибыли: капитальные вложения, налоги, штрафы, долговые выплаты кредиторам, заемные и авансированные средства.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3528" y="1093385"/>
            <a:ext cx="860444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анализе финансового состояния организации необходимо различать, что прибыль за отчетный период (квартал, год) и денежные средства, полученные предприятием в течение периода, — не одно и то же. Прибыль выражает прирост авансированной стоимости, что характеризует эффективность управления организацией. Наличие прибыли не означает присутствия у организации свободных денежных средств, доступных для расходования. Денежные средства являются наиболее ограниченным ресурсом в экономике, и успех организации во многом определяется способностью ее руководства эффективно использовать денежные средства.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5536" y="508030"/>
            <a:ext cx="838842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0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Управление денежными потоками включает следующие аспекты: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0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учет движения денежных средств;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0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потоков денежной наличности;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0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составление бюджета движения денежных средств.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035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0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 охватывает ключевые направления деятельности организации, включая управление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внеоборотными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оборотными активами, собственным и заемным капиталом.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219998"/>
            <a:ext cx="8424936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55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Управление денежными потоками особенно важно для организации с точки зрения необходимости: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	   регулирования ликвидности баланса;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	оптимизации оборотных активов (оценка краткосрочных потребностей в денежных средствах, управления материально-производственными запасами и дебиторской задолженностью);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	 планирования временных параметров капитальных затрат и источников их финансирования;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г)	управления текущими расходами и их оптимизации в процессе производства и продажи готовой продукции (работ, услуг);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	прогноза экономического роста.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Следовательно, в условиях высокой инфляции и кризиса неплатежей управление денежными потоками является наиболее актуальной задачей организации финансово-хозяйственной деятельности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3265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Классификация денежных потоков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обеспечения всестороннего, глубокого анализа денежные потоки организации необходимо классифицировать по ряду основных признаков: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 По видам деятельности: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1.1.      Денежный поток по операционной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1.2.      Денежный поток по инвестиционной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1.3.      Денежный поток по финансовой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  По участию в хозяйственном процессе: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2.1.      Денежный поток по организации в целом;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2.2.      Денежный поток по видам хозяйственной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2.3.      Денежный поток по структурным подразделениям орга­низации;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2.4.      Денежный поток по отдельным хозяйственным операциям.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2642</Words>
  <Application>Microsoft Office PowerPoint</Application>
  <PresentationFormat>Экран (4:3)</PresentationFormat>
  <Paragraphs>172</Paragraphs>
  <Slides>34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Тема Office</vt:lpstr>
      <vt:lpstr>Формула</vt:lpstr>
      <vt:lpstr>Аналитические возможности отчета о движении денежных средств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ДВИЖЕНИЯ ДЕНЕЖНЫХ СРЕДСТВ </dc:title>
  <dc:creator>Ирина</dc:creator>
  <cp:lastModifiedBy>Пользователь Windows</cp:lastModifiedBy>
  <cp:revision>13</cp:revision>
  <cp:lastPrinted>2021-02-25T09:24:13Z</cp:lastPrinted>
  <dcterms:created xsi:type="dcterms:W3CDTF">2015-04-27T07:49:09Z</dcterms:created>
  <dcterms:modified xsi:type="dcterms:W3CDTF">2021-02-25T09:32:28Z</dcterms:modified>
</cp:coreProperties>
</file>